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58" r:id="rId3"/>
    <p:sldId id="286" r:id="rId4"/>
    <p:sldId id="323" r:id="rId5"/>
    <p:sldId id="324" r:id="rId6"/>
    <p:sldId id="328" r:id="rId7"/>
    <p:sldId id="337" r:id="rId8"/>
    <p:sldId id="303" r:id="rId9"/>
    <p:sldId id="264" r:id="rId10"/>
    <p:sldId id="297" r:id="rId11"/>
    <p:sldId id="298" r:id="rId12"/>
    <p:sldId id="300" r:id="rId13"/>
    <p:sldId id="346" r:id="rId14"/>
    <p:sldId id="342" r:id="rId15"/>
    <p:sldId id="338" r:id="rId16"/>
    <p:sldId id="343" r:id="rId17"/>
    <p:sldId id="345" r:id="rId18"/>
    <p:sldId id="344" r:id="rId19"/>
    <p:sldId id="279" r:id="rId20"/>
    <p:sldId id="28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6F3D04"/>
    <a:srgbClr val="CC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92" autoAdjust="0"/>
    <p:restoredTop sz="85258"/>
  </p:normalViewPr>
  <p:slideViewPr>
    <p:cSldViewPr snapToGrid="0">
      <p:cViewPr varScale="1">
        <p:scale>
          <a:sx n="86" d="100"/>
          <a:sy n="86" d="100"/>
        </p:scale>
        <p:origin x="24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76B091-3BD1-40BF-91AF-7CB51A474E16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00001-7988-4F54-B05C-5FCA2ED7F5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933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489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69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Stars indicate </a:t>
            </a:r>
            <a:r>
              <a:rPr lang="en-US" dirty="0" err="1"/>
              <a:t>prevalences</a:t>
            </a:r>
            <a:r>
              <a:rPr lang="en-US" dirty="0"/>
              <a:t> (chi square)</a:t>
            </a:r>
          </a:p>
          <a:p>
            <a:r>
              <a:rPr lang="en-US" dirty="0"/>
              <a:t>Those with disseminated infection have lower titer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72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Stars indicate </a:t>
            </a:r>
            <a:r>
              <a:rPr lang="en-US" dirty="0" err="1"/>
              <a:t>prevalences</a:t>
            </a:r>
            <a:r>
              <a:rPr lang="en-US" dirty="0"/>
              <a:t> (chi square)</a:t>
            </a:r>
          </a:p>
          <a:p>
            <a:r>
              <a:rPr lang="en-US" dirty="0"/>
              <a:t>Those with disseminated infection have lower titer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6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Stars indicate </a:t>
            </a:r>
            <a:r>
              <a:rPr lang="en-US" dirty="0" err="1"/>
              <a:t>prevalences</a:t>
            </a:r>
            <a:r>
              <a:rPr lang="en-US" dirty="0"/>
              <a:t> (chi square)</a:t>
            </a:r>
          </a:p>
          <a:p>
            <a:r>
              <a:rPr lang="en-US" dirty="0"/>
              <a:t>Those with disseminated infection have lower titer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60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Stars indicate </a:t>
            </a:r>
            <a:r>
              <a:rPr lang="en-US" dirty="0" err="1"/>
              <a:t>prevalences</a:t>
            </a:r>
            <a:r>
              <a:rPr lang="en-US" dirty="0"/>
              <a:t> (chi square)</a:t>
            </a:r>
          </a:p>
          <a:p>
            <a:r>
              <a:rPr lang="en-US" dirty="0"/>
              <a:t>Those with disseminated infection have lower titer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28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Stars indicate </a:t>
            </a:r>
            <a:r>
              <a:rPr lang="en-US" dirty="0" err="1"/>
              <a:t>prevalences</a:t>
            </a:r>
            <a:r>
              <a:rPr lang="en-US" dirty="0"/>
              <a:t> (chi square)</a:t>
            </a:r>
          </a:p>
          <a:p>
            <a:r>
              <a:rPr lang="en-US" dirty="0"/>
              <a:t>Those with disseminated infection have lower titer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721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Stars indicate </a:t>
            </a:r>
            <a:r>
              <a:rPr lang="en-US" dirty="0" err="1"/>
              <a:t>prevalences</a:t>
            </a:r>
            <a:r>
              <a:rPr lang="en-US" dirty="0"/>
              <a:t> (chi square)</a:t>
            </a:r>
          </a:p>
          <a:p>
            <a:r>
              <a:rPr lang="en-US" dirty="0"/>
              <a:t>Those with disseminated infection have lower titer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0059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Stars indicate </a:t>
            </a:r>
            <a:r>
              <a:rPr lang="en-US" dirty="0" err="1"/>
              <a:t>prevalences</a:t>
            </a:r>
            <a:r>
              <a:rPr lang="en-US" dirty="0"/>
              <a:t> (chi square)</a:t>
            </a:r>
          </a:p>
          <a:p>
            <a:r>
              <a:rPr lang="en-US" dirty="0"/>
              <a:t>Those with disseminated infection have lower titer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62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41AC9-7FCD-E04A-A4C6-47B4BEECFD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859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00001-7988-4F54-B05C-5FCA2ED7F5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7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ZIKA: microcephaly in pregnant women</a:t>
            </a:r>
          </a:p>
          <a:p>
            <a:r>
              <a:rPr lang="en-US" dirty="0"/>
              <a:t>DENV: fever, hemorrhagic</a:t>
            </a:r>
            <a:r>
              <a:rPr lang="en-US" baseline="0" dirty="0"/>
              <a:t> fever, shock syndrome</a:t>
            </a:r>
            <a:endParaRPr lang="en-US" dirty="0"/>
          </a:p>
          <a:p>
            <a:r>
              <a:rPr lang="en-US" dirty="0"/>
              <a:t>CHIKV: High fever,</a:t>
            </a:r>
            <a:r>
              <a:rPr lang="en-US" baseline="0" dirty="0"/>
              <a:t> </a:t>
            </a:r>
            <a:r>
              <a:rPr lang="en-US" dirty="0"/>
              <a:t>Joint pain</a:t>
            </a:r>
            <a:r>
              <a:rPr lang="en-US" baseline="0" dirty="0"/>
              <a:t>/</a:t>
            </a:r>
            <a:r>
              <a:rPr lang="en-US" dirty="0"/>
              <a:t>swelling, rash, chronic arthritis</a:t>
            </a:r>
          </a:p>
          <a:p>
            <a:endParaRPr lang="en-US" dirty="0"/>
          </a:p>
          <a:p>
            <a:r>
              <a:rPr lang="en-US" dirty="0"/>
              <a:t>Competent to virus -- disseminated infection, migrate to salivary glands</a:t>
            </a:r>
          </a:p>
          <a:p>
            <a:endParaRPr lang="en-US" dirty="0"/>
          </a:p>
          <a:p>
            <a:r>
              <a:rPr lang="en-US" dirty="0"/>
              <a:t>Few treatment options…no good </a:t>
            </a:r>
            <a:r>
              <a:rPr lang="en-US" dirty="0" err="1"/>
              <a:t>vaccines..want</a:t>
            </a:r>
            <a:r>
              <a:rPr lang="en-US" dirty="0"/>
              <a:t> to target the mosquito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00001-7988-4F54-B05C-5FCA2ED7F5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8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Mosquitoes</a:t>
            </a:r>
            <a:r>
              <a:rPr lang="en-US" baseline="0" dirty="0">
                <a:solidFill>
                  <a:schemeClr val="tx1"/>
                </a:solidFill>
              </a:rPr>
              <a:t> use RNAi as an immune mechanism to control arbovirus infections.</a:t>
            </a:r>
            <a:endParaRPr lang="en-US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Viral dsRNA produced during an infection of a cell are processed by the </a:t>
            </a:r>
            <a:r>
              <a:rPr lang="en-US" dirty="0" err="1">
                <a:solidFill>
                  <a:schemeClr val="tx1"/>
                </a:solidFill>
              </a:rPr>
              <a:t>RNAse</a:t>
            </a:r>
            <a:r>
              <a:rPr lang="en-US" dirty="0">
                <a:solidFill>
                  <a:schemeClr val="tx1"/>
                </a:solidFill>
              </a:rPr>
              <a:t> III enzyme Dicer 2 into 21 </a:t>
            </a:r>
            <a:r>
              <a:rPr lang="en-US" dirty="0" err="1">
                <a:solidFill>
                  <a:schemeClr val="tx1"/>
                </a:solidFill>
              </a:rPr>
              <a:t>nt</a:t>
            </a:r>
            <a:r>
              <a:rPr lang="en-US" dirty="0">
                <a:solidFill>
                  <a:schemeClr val="tx1"/>
                </a:solidFill>
              </a:rPr>
              <a:t> siRNA duplexes. These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siRNAs</a:t>
            </a:r>
            <a:r>
              <a:rPr lang="en-US" baseline="0" dirty="0">
                <a:solidFill>
                  <a:schemeClr val="tx1"/>
                </a:solidFill>
              </a:rPr>
              <a:t> interact with R2D2 and Dicer-2 and are loaded onto the RNA-induced silencing complex (RISC). The passenger strand is removed from the activated RISC while the guide strand directs the endonuclease </a:t>
            </a:r>
            <a:r>
              <a:rPr lang="en-US" baseline="0" dirty="0" err="1">
                <a:solidFill>
                  <a:schemeClr val="tx1"/>
                </a:solidFill>
              </a:rPr>
              <a:t>Argonaute</a:t>
            </a:r>
            <a:r>
              <a:rPr lang="en-US" baseline="0" dirty="0">
                <a:solidFill>
                  <a:schemeClr val="tx1"/>
                </a:solidFill>
              </a:rPr>
              <a:t> 2 to complementary RNAs in the cell, leading to sequence specific degradation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A0CA-3A9C-474D-9C15-44E649E5B5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51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Mosquitoes</a:t>
            </a:r>
            <a:r>
              <a:rPr lang="en-US" baseline="0" dirty="0">
                <a:solidFill>
                  <a:schemeClr val="tx1"/>
                </a:solidFill>
              </a:rPr>
              <a:t> use RNAi as an immune mechanism to control arbovirus infections.</a:t>
            </a:r>
            <a:endParaRPr lang="en-US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Viral dsRNA produced during an infection of a cell are processed by the </a:t>
            </a:r>
            <a:r>
              <a:rPr lang="en-US" dirty="0" err="1">
                <a:solidFill>
                  <a:schemeClr val="tx1"/>
                </a:solidFill>
              </a:rPr>
              <a:t>RNAse</a:t>
            </a:r>
            <a:r>
              <a:rPr lang="en-US" dirty="0">
                <a:solidFill>
                  <a:schemeClr val="tx1"/>
                </a:solidFill>
              </a:rPr>
              <a:t> III enzyme Dicer 2 into 21 </a:t>
            </a:r>
            <a:r>
              <a:rPr lang="en-US" dirty="0" err="1">
                <a:solidFill>
                  <a:schemeClr val="tx1"/>
                </a:solidFill>
              </a:rPr>
              <a:t>nt</a:t>
            </a:r>
            <a:r>
              <a:rPr lang="en-US" dirty="0">
                <a:solidFill>
                  <a:schemeClr val="tx1"/>
                </a:solidFill>
              </a:rPr>
              <a:t> siRNA duplexes. These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siRNAs</a:t>
            </a:r>
            <a:r>
              <a:rPr lang="en-US" baseline="0" dirty="0">
                <a:solidFill>
                  <a:schemeClr val="tx1"/>
                </a:solidFill>
              </a:rPr>
              <a:t> interact with R2D2 and Dicer-2 and are loaded onto the RNA-induced silencing complex (RISC). The passenger strand is removed from the activated RISC while the guide strand directs the endonuclease </a:t>
            </a:r>
            <a:r>
              <a:rPr lang="en-US" baseline="0" dirty="0" err="1">
                <a:solidFill>
                  <a:schemeClr val="tx1"/>
                </a:solidFill>
              </a:rPr>
              <a:t>Argonaute</a:t>
            </a:r>
            <a:r>
              <a:rPr lang="en-US" baseline="0" dirty="0">
                <a:solidFill>
                  <a:schemeClr val="tx1"/>
                </a:solidFill>
              </a:rPr>
              <a:t> 2 to complementary RNAs in the cell, leading to sequence specific degradation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A0CA-3A9C-474D-9C15-44E649E5B5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212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Mosquitoes</a:t>
            </a:r>
            <a:r>
              <a:rPr lang="en-US" baseline="0" dirty="0">
                <a:solidFill>
                  <a:schemeClr val="tx1"/>
                </a:solidFill>
              </a:rPr>
              <a:t> use RNAi as an immune mechanism to control arbovirus infections.</a:t>
            </a:r>
            <a:endParaRPr lang="en-US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Viral dsRNA produced during an infection of a cell are processed by the </a:t>
            </a:r>
            <a:r>
              <a:rPr lang="en-US" dirty="0" err="1">
                <a:solidFill>
                  <a:schemeClr val="tx1"/>
                </a:solidFill>
              </a:rPr>
              <a:t>RNAse</a:t>
            </a:r>
            <a:r>
              <a:rPr lang="en-US" dirty="0">
                <a:solidFill>
                  <a:schemeClr val="tx1"/>
                </a:solidFill>
              </a:rPr>
              <a:t> III enzyme Dicer 2 into 21 </a:t>
            </a:r>
            <a:r>
              <a:rPr lang="en-US" dirty="0" err="1">
                <a:solidFill>
                  <a:schemeClr val="tx1"/>
                </a:solidFill>
              </a:rPr>
              <a:t>nt</a:t>
            </a:r>
            <a:r>
              <a:rPr lang="en-US" dirty="0">
                <a:solidFill>
                  <a:schemeClr val="tx1"/>
                </a:solidFill>
              </a:rPr>
              <a:t> siRNA duplexes. These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siRNAs</a:t>
            </a:r>
            <a:r>
              <a:rPr lang="en-US" baseline="0" dirty="0">
                <a:solidFill>
                  <a:schemeClr val="tx1"/>
                </a:solidFill>
              </a:rPr>
              <a:t> interact with R2D2 and Dicer-2 and are loaded onto the RNA-induced silencing complex (RISC). The passenger strand is removed from the activated RISC while the guide strand directs the endonuclease </a:t>
            </a:r>
            <a:r>
              <a:rPr lang="en-US" baseline="0" dirty="0" err="1">
                <a:solidFill>
                  <a:schemeClr val="tx1"/>
                </a:solidFill>
              </a:rPr>
              <a:t>Argonaute</a:t>
            </a:r>
            <a:r>
              <a:rPr lang="en-US" baseline="0" dirty="0">
                <a:solidFill>
                  <a:schemeClr val="tx1"/>
                </a:solidFill>
              </a:rPr>
              <a:t> 2 to complementary RNAs in the cell, leading to sequence specific degradation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Mention screen by fluorescent marker in the eye. Transgene is expressed in the midgut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A0CA-3A9C-474D-9C15-44E649E5B5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08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Mosquitoes</a:t>
            </a:r>
            <a:r>
              <a:rPr lang="en-US" baseline="0" dirty="0">
                <a:solidFill>
                  <a:schemeClr val="tx1"/>
                </a:solidFill>
              </a:rPr>
              <a:t> use RNAi as an immune mechanism to control arbovirus infections.</a:t>
            </a:r>
            <a:endParaRPr lang="en-US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tx1"/>
                </a:solidFill>
              </a:rPr>
              <a:t>Viral dsRNA produced during an infection of a cell are processed by the </a:t>
            </a:r>
            <a:r>
              <a:rPr lang="en-US" dirty="0" err="1">
                <a:solidFill>
                  <a:schemeClr val="tx1"/>
                </a:solidFill>
              </a:rPr>
              <a:t>RNAse</a:t>
            </a:r>
            <a:r>
              <a:rPr lang="en-US" dirty="0">
                <a:solidFill>
                  <a:schemeClr val="tx1"/>
                </a:solidFill>
              </a:rPr>
              <a:t> III enzyme Dicer 2 into 21 </a:t>
            </a:r>
            <a:r>
              <a:rPr lang="en-US" dirty="0" err="1">
                <a:solidFill>
                  <a:schemeClr val="tx1"/>
                </a:solidFill>
              </a:rPr>
              <a:t>nt</a:t>
            </a:r>
            <a:r>
              <a:rPr lang="en-US" dirty="0">
                <a:solidFill>
                  <a:schemeClr val="tx1"/>
                </a:solidFill>
              </a:rPr>
              <a:t> siRNA duplexes. These</a:t>
            </a:r>
            <a:r>
              <a:rPr lang="en-US" baseline="0" dirty="0">
                <a:solidFill>
                  <a:schemeClr val="tx1"/>
                </a:solidFill>
              </a:rPr>
              <a:t> </a:t>
            </a:r>
            <a:r>
              <a:rPr lang="en-US" baseline="0" dirty="0" err="1">
                <a:solidFill>
                  <a:schemeClr val="tx1"/>
                </a:solidFill>
              </a:rPr>
              <a:t>siRNAs</a:t>
            </a:r>
            <a:r>
              <a:rPr lang="en-US" baseline="0" dirty="0">
                <a:solidFill>
                  <a:schemeClr val="tx1"/>
                </a:solidFill>
              </a:rPr>
              <a:t> interact with R2D2 and Dicer-2 and are loaded onto the RNA-induced silencing complex (RISC). The passenger strand is removed from the activated RISC while the guide strand directs the endonuclease </a:t>
            </a:r>
            <a:r>
              <a:rPr lang="en-US" baseline="0" dirty="0" err="1">
                <a:solidFill>
                  <a:schemeClr val="tx1"/>
                </a:solidFill>
              </a:rPr>
              <a:t>Argonaute</a:t>
            </a:r>
            <a:r>
              <a:rPr lang="en-US" baseline="0" dirty="0">
                <a:solidFill>
                  <a:schemeClr val="tx1"/>
                </a:solidFill>
              </a:rPr>
              <a:t> 2 to complementary RNAs in the cell, leading to sequence specific degradation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Challenge titer: 10^7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solidFill>
                <a:schemeClr val="tx1"/>
              </a:solidFill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solidFill>
                  <a:schemeClr val="tx1"/>
                </a:solidFill>
              </a:rPr>
              <a:t>Mention screen by fluorescent marker in the eye. Transgene is expressed in the midgut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A0CA-3A9C-474D-9C15-44E649E5B5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12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A1F9ED-5156-A749-AEA7-6CE53C57788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478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Nucleotide alignments of 21 ZIKV full-length genomes of isolates from Africa, Asia, and the Americas revealed that the average diversity among the viruses (C to NS5) was 13.9%. The level of diversity was lower than average for the NS2A-NS3-NS4A sequence. We transiently tested the more conserved ~2600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NS2B-NS3-NS4A sequence as 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RNAi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target because the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exo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-small interfering RNA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siRNA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pathway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RNAi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sequence dependent and targeting genome regions with a low level of sequence diversity among ZIKV isolates is necessary to ensure silencing of heterologous ZIKV genomes. We tested five ~500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bp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dsRNAs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derived from the NS2A-NS3-NS4A sequence in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aegypti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(Poza Rico strain) (Fig. 1).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dsRNA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production and virus challenge assay followed standard procedure (49). At 5 days post-emergence, 30 Poza Rica females were injected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intrathoracically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250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ng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of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dsRNA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two days later fed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bloodmeals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containing ~5x106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pfu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/ml ZIKV. Viral titers in whole-body females were analyzed by plaque assay at 7 and 14 days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postbloodmeal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pbm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dirty="0"/>
              <a:t>NS3 </a:t>
            </a:r>
            <a:r>
              <a:rPr lang="en-US" dirty="0">
                <a:sym typeface="Wingdings"/>
              </a:rPr>
              <a:t> protease &amp; </a:t>
            </a:r>
            <a:r>
              <a:rPr lang="en-US" baseline="0" dirty="0">
                <a:sym typeface="Wingdings"/>
              </a:rPr>
              <a:t>helicase. The protease domain + NS2B preforms viral </a:t>
            </a:r>
            <a:r>
              <a:rPr lang="en-US" baseline="0" dirty="0" err="1">
                <a:sym typeface="Wingdings"/>
              </a:rPr>
              <a:t>polyprotein</a:t>
            </a:r>
            <a:r>
              <a:rPr lang="en-US" baseline="0" dirty="0">
                <a:sym typeface="Wingdings"/>
              </a:rPr>
              <a:t> processing. The helicase domain assists in viral replication by unwinding dsRNA</a:t>
            </a:r>
          </a:p>
          <a:p>
            <a:r>
              <a:rPr lang="en-US" baseline="0" dirty="0">
                <a:sym typeface="Wingdings"/>
              </a:rPr>
              <a:t>NS4A  associated with virus replication complex (docking site?) and induces ER membrane rearrangements. After NS4A is cleaved, promotes membrane arrangements and induces curvature. Co-localizes with dsRNA </a:t>
            </a:r>
          </a:p>
          <a:p>
            <a:endParaRPr lang="en-US" baseline="0" dirty="0">
              <a:sym typeface="Wingdings"/>
            </a:endParaRPr>
          </a:p>
          <a:p>
            <a:endParaRPr lang="en-US" baseline="0" dirty="0">
              <a:sym typeface="Wingding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objectives of this study were to assess the ability of the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Ae. aegypti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antiviral exogenous-small interfering RNA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-siRNA) response to inhibit ZIKV infection and transmission, and to identify the optimal RNA interference (RNAi) target region in the ZIKV genome.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8AA0CA-3A9C-474D-9C15-44E649E5B5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09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052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229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44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69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3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2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7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359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27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812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60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B61A7-15D8-45A9-AB67-E0C26BD4CD82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D0482-FF19-4551-A2E9-E6DE441FF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46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23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aedes aegypti&quot;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" t="16560" r="6938" b="23570"/>
          <a:stretch/>
        </p:blipFill>
        <p:spPr bwMode="auto">
          <a:xfrm>
            <a:off x="230644" y="368087"/>
            <a:ext cx="2233899" cy="153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Shape 88"/>
          <p:cNvSpPr txBox="1">
            <a:spLocks noGrp="1"/>
          </p:cNvSpPr>
          <p:nvPr>
            <p:ph type="ctrTitle"/>
          </p:nvPr>
        </p:nvSpPr>
        <p:spPr>
          <a:xfrm>
            <a:off x="2058960" y="1137541"/>
            <a:ext cx="8993264" cy="153890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4200"/>
            </a:pPr>
            <a:r>
              <a:rPr lang="en-US" sz="5000" dirty="0"/>
              <a:t>Genetically engineered resistance to Zika virus in </a:t>
            </a:r>
            <a:r>
              <a:rPr lang="en-US" sz="5000" i="1" dirty="0"/>
              <a:t>Aedes aegypti</a:t>
            </a:r>
            <a:endParaRPr sz="5000" dirty="0"/>
          </a:p>
        </p:txBody>
      </p:sp>
      <p:sp>
        <p:nvSpPr>
          <p:cNvPr id="89" name="Shape 89"/>
          <p:cNvSpPr txBox="1">
            <a:spLocks noGrp="1"/>
          </p:cNvSpPr>
          <p:nvPr>
            <p:ph type="subTitle" idx="1"/>
          </p:nvPr>
        </p:nvSpPr>
        <p:spPr>
          <a:xfrm>
            <a:off x="89481" y="3010485"/>
            <a:ext cx="11952463" cy="367799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800" b="1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Adeline Williams, </a:t>
            </a:r>
            <a:r>
              <a:rPr lang="en-US" sz="2800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William Reid, Irma Sanchez-Vargas, </a:t>
            </a:r>
            <a:r>
              <a:rPr lang="en-US" sz="2800" dirty="0" err="1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Jingyi</a:t>
            </a:r>
            <a:r>
              <a:rPr lang="en-US" sz="2800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 Li, Alexander W.E. Franz, Malcolm J. Fraser, Ken E. Olson</a:t>
            </a:r>
            <a:endParaRPr lang="en-US" sz="2800" baseline="30000"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endParaRPr lang="en-US" sz="3000" b="1"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0000"/>
              </a:lnSpc>
              <a:spcBef>
                <a:spcPts val="0"/>
              </a:spcBef>
              <a:buClr>
                <a:schemeClr val="dk1"/>
              </a:buClr>
              <a:buSzPts val="2400"/>
            </a:pPr>
            <a:r>
              <a:rPr lang="en-US" sz="2800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PhD Student, Ken Olson lab</a:t>
            </a:r>
            <a:endParaRPr sz="2800" dirty="0">
              <a:latin typeface="+mj-lt"/>
            </a:endParaRPr>
          </a:p>
          <a:p>
            <a:pPr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sz="2800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Colorado State University</a:t>
            </a:r>
            <a:endParaRPr lang="en-US" sz="2800" dirty="0">
              <a:latin typeface="+mj-lt"/>
              <a:sym typeface="Times New Roman"/>
            </a:endParaRPr>
          </a:p>
          <a:p>
            <a:pPr>
              <a:lnSpc>
                <a:spcPct val="80000"/>
              </a:lnSpc>
              <a:buClr>
                <a:schemeClr val="dk1"/>
              </a:buClr>
              <a:buSzPts val="2400"/>
            </a:pPr>
            <a:endParaRPr sz="2800" dirty="0">
              <a:solidFill>
                <a:schemeClr val="dk1"/>
              </a:solidFill>
              <a:latin typeface="+mj-lt"/>
              <a:ea typeface="Times New Roman"/>
              <a:cs typeface="Times New Roman"/>
              <a:sym typeface="Times New Roman"/>
            </a:endParaRPr>
          </a:p>
          <a:p>
            <a:pPr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sz="2800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June 17, 2020 </a:t>
            </a:r>
            <a:endParaRPr sz="2800" dirty="0">
              <a:latin typeface="+mj-lt"/>
            </a:endParaRPr>
          </a:p>
          <a:p>
            <a:pPr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sz="2800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ASV Virtual Workshop</a:t>
            </a:r>
          </a:p>
          <a:p>
            <a:pPr>
              <a:lnSpc>
                <a:spcPct val="80000"/>
              </a:lnSpc>
              <a:buClr>
                <a:schemeClr val="dk1"/>
              </a:buClr>
              <a:buSzPts val="2400"/>
            </a:pPr>
            <a:r>
              <a:rPr lang="en-US" sz="2800" dirty="0">
                <a:solidFill>
                  <a:schemeClr val="dk1"/>
                </a:solidFill>
                <a:latin typeface="+mj-lt"/>
                <a:ea typeface="Times New Roman"/>
                <a:cs typeface="Times New Roman"/>
                <a:sym typeface="Times New Roman"/>
              </a:rPr>
              <a:t>Arboviruses: Invertebrate Host/Vector-Virus Interactions</a:t>
            </a:r>
          </a:p>
          <a:p>
            <a:pPr>
              <a:lnSpc>
                <a:spcPct val="80000"/>
              </a:lnSpc>
              <a:buClr>
                <a:schemeClr val="dk1"/>
              </a:buClr>
              <a:buSzPts val="2400"/>
            </a:pPr>
            <a:endParaRPr sz="30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434" y="0"/>
            <a:ext cx="4849566" cy="12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946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FB1D18C-CD09-8541-B242-042581E8AA86}"/>
              </a:ext>
            </a:extLst>
          </p:cNvPr>
          <p:cNvGrpSpPr/>
          <p:nvPr/>
        </p:nvGrpSpPr>
        <p:grpSpPr>
          <a:xfrm>
            <a:off x="348909" y="2922147"/>
            <a:ext cx="4189332" cy="2213421"/>
            <a:chOff x="404734" y="1515840"/>
            <a:chExt cx="4189332" cy="2213421"/>
          </a:xfrm>
        </p:grpSpPr>
        <p:pic>
          <p:nvPicPr>
            <p:cNvPr id="1027" name="Picture 3" descr="page1image3593524240">
              <a:extLst>
                <a:ext uri="{FF2B5EF4-FFF2-40B4-BE49-F238E27FC236}">
                  <a16:creationId xmlns:a16="http://schemas.microsoft.com/office/drawing/2014/main" id="{3400035F-2C7F-4340-901B-E510E062B4D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572"/>
            <a:stretch/>
          </p:blipFill>
          <p:spPr bwMode="auto">
            <a:xfrm>
              <a:off x="912672" y="1515840"/>
              <a:ext cx="3574166" cy="221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AABC2C0-9BE8-994A-AF9E-714DD76EC8AC}"/>
                </a:ext>
              </a:extLst>
            </p:cNvPr>
            <p:cNvSpPr txBox="1"/>
            <p:nvPr/>
          </p:nvSpPr>
          <p:spPr>
            <a:xfrm>
              <a:off x="1218094" y="1563917"/>
              <a:ext cx="1574286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3BFF"/>
                  </a:solidFill>
                  <a:sym typeface="Wingdings" pitchFamily="2" charset="2"/>
                </a:rPr>
                <a:t>i</a:t>
              </a:r>
              <a:r>
                <a:rPr lang="en-US" dirty="0">
                  <a:solidFill>
                    <a:srgbClr val="FFC000"/>
                  </a:solidFill>
                </a:rPr>
                <a:t>TIMP4 LAH</a:t>
              </a:r>
              <a:endParaRPr lang="en-US" dirty="0">
                <a:solidFill>
                  <a:srgbClr val="FF3BFF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08F6E6-A545-2C4C-8EA5-527D8339B337}"/>
                </a:ext>
              </a:extLst>
            </p:cNvPr>
            <p:cNvSpPr txBox="1"/>
            <p:nvPr/>
          </p:nvSpPr>
          <p:spPr>
            <a:xfrm>
              <a:off x="3178816" y="1556951"/>
              <a:ext cx="1293893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FFFF00"/>
                  </a:solidFill>
                </a:rPr>
                <a:t>AeCPA</a:t>
              </a:r>
              <a:r>
                <a:rPr lang="en-US" dirty="0">
                  <a:solidFill>
                    <a:srgbClr val="FFFF00"/>
                  </a:solidFill>
                </a:rPr>
                <a:t>-</a:t>
              </a:r>
              <a:r>
                <a:rPr lang="en-US" dirty="0">
                  <a:solidFill>
                    <a:srgbClr val="FF3BFF"/>
                  </a:solidFill>
                  <a:sym typeface="Wingdings" pitchFamily="2" charset="2"/>
                </a:rPr>
                <a:t> </a:t>
              </a:r>
              <a:r>
                <a:rPr lang="en-US" dirty="0" err="1">
                  <a:solidFill>
                    <a:srgbClr val="FF3BFF"/>
                  </a:solidFill>
                  <a:sym typeface="Wingdings" pitchFamily="2" charset="2"/>
                </a:rPr>
                <a:t>i</a:t>
              </a:r>
              <a:endParaRPr lang="en-US" dirty="0">
                <a:solidFill>
                  <a:srgbClr val="FF3BFF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85B121-605E-344C-AA99-A8E8DFC4CC12}"/>
                </a:ext>
              </a:extLst>
            </p:cNvPr>
            <p:cNvSpPr txBox="1"/>
            <p:nvPr/>
          </p:nvSpPr>
          <p:spPr>
            <a:xfrm>
              <a:off x="1506283" y="3244334"/>
              <a:ext cx="141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TG  </a:t>
              </a:r>
              <a:r>
                <a:rPr lang="el-GR" dirty="0">
                  <a:solidFill>
                    <a:schemeClr val="bg1"/>
                  </a:solidFill>
                </a:rPr>
                <a:t>Φ</a:t>
              </a:r>
              <a:r>
                <a:rPr lang="en-US" dirty="0">
                  <a:solidFill>
                    <a:schemeClr val="bg1"/>
                  </a:solidFill>
                </a:rPr>
                <a:t>    HWE 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D8528CA-5167-384A-8E44-F400194D0402}"/>
                </a:ext>
              </a:extLst>
            </p:cNvPr>
            <p:cNvSpPr txBox="1"/>
            <p:nvPr/>
          </p:nvSpPr>
          <p:spPr>
            <a:xfrm>
              <a:off x="3178816" y="3244334"/>
              <a:ext cx="1415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TG.  </a:t>
              </a:r>
              <a:r>
                <a:rPr lang="el-GR" dirty="0">
                  <a:solidFill>
                    <a:schemeClr val="bg1"/>
                  </a:solidFill>
                </a:rPr>
                <a:t>Φ</a:t>
              </a:r>
              <a:r>
                <a:rPr lang="en-US" dirty="0">
                  <a:solidFill>
                    <a:schemeClr val="bg1"/>
                  </a:solidFill>
                </a:rPr>
                <a:t>.  HWE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3F68F3-200F-5747-93C5-58784507EAC4}"/>
                </a:ext>
              </a:extLst>
            </p:cNvPr>
            <p:cNvSpPr txBox="1"/>
            <p:nvPr/>
          </p:nvSpPr>
          <p:spPr>
            <a:xfrm>
              <a:off x="518025" y="3059668"/>
              <a:ext cx="5748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500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294EC8-3915-134F-B59B-17F7DA98012F}"/>
                </a:ext>
              </a:extLst>
            </p:cNvPr>
            <p:cNvSpPr txBox="1"/>
            <p:nvPr/>
          </p:nvSpPr>
          <p:spPr>
            <a:xfrm>
              <a:off x="404734" y="2759407"/>
              <a:ext cx="688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1000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E375C10F-EC9E-BA4D-832B-47CB4CA4E3E8}"/>
              </a:ext>
            </a:extLst>
          </p:cNvPr>
          <p:cNvSpPr txBox="1">
            <a:spLocks/>
          </p:cNvSpPr>
          <p:nvPr/>
        </p:nvSpPr>
        <p:spPr>
          <a:xfrm>
            <a:off x="351284" y="86440"/>
            <a:ext cx="11730789" cy="829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Anti-ZIKV NS3/4A transgenic construct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183" y="2922147"/>
            <a:ext cx="5705795" cy="22670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0908CC-AD15-5A44-98AE-4219E978617F}"/>
              </a:ext>
            </a:extLst>
          </p:cNvPr>
          <p:cNvSpPr txBox="1"/>
          <p:nvPr/>
        </p:nvSpPr>
        <p:spPr>
          <a:xfrm>
            <a:off x="4901784" y="6553200"/>
            <a:ext cx="7290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Homozygous transgenic mosquitoes generated by Dr. William Reid, Mizzou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457908" y="1760379"/>
            <a:ext cx="10270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Using CRISPR/Cas9, construct knocked into Higgs White Eye (HWE) mosquitoes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DC24DE-1793-6C4E-A80B-E22BE48628AD}"/>
              </a:ext>
            </a:extLst>
          </p:cNvPr>
          <p:cNvSpPr txBox="1"/>
          <p:nvPr/>
        </p:nvSpPr>
        <p:spPr>
          <a:xfrm>
            <a:off x="577352" y="5391432"/>
            <a:ext cx="4576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Confirmed by Sanger sequencing</a:t>
            </a:r>
          </a:p>
        </p:txBody>
      </p:sp>
      <p:sp>
        <p:nvSpPr>
          <p:cNvPr id="24" name="Down Arrow 23">
            <a:extLst>
              <a:ext uri="{FF2B5EF4-FFF2-40B4-BE49-F238E27FC236}">
                <a16:creationId xmlns:a16="http://schemas.microsoft.com/office/drawing/2014/main" id="{A20E3DDF-E3AB-304D-A7B9-50DC2C67DB5B}"/>
              </a:ext>
            </a:extLst>
          </p:cNvPr>
          <p:cNvSpPr/>
          <p:nvPr/>
        </p:nvSpPr>
        <p:spPr>
          <a:xfrm rot="1321824">
            <a:off x="7323514" y="3196285"/>
            <a:ext cx="554637" cy="10942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0F214024-AD7F-154E-8F2B-DD0B98397AA1}"/>
              </a:ext>
            </a:extLst>
          </p:cNvPr>
          <p:cNvSpPr/>
          <p:nvPr/>
        </p:nvSpPr>
        <p:spPr>
          <a:xfrm rot="1321824">
            <a:off x="10324045" y="3132212"/>
            <a:ext cx="554637" cy="10942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620404A-4DF3-8744-9FB2-502E23C1F34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9" t="5072" r="15362" b="83645"/>
          <a:stretch/>
        </p:blipFill>
        <p:spPr>
          <a:xfrm>
            <a:off x="14991" y="906735"/>
            <a:ext cx="12067082" cy="55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5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A2F8ACB5-DC19-504A-A6F3-9AE5A35EC919}"/>
              </a:ext>
            </a:extLst>
          </p:cNvPr>
          <p:cNvSpPr txBox="1">
            <a:spLocks/>
          </p:cNvSpPr>
          <p:nvPr/>
        </p:nvSpPr>
        <p:spPr>
          <a:xfrm>
            <a:off x="461211" y="115562"/>
            <a:ext cx="11730789" cy="829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Anti-NS3/4A transgene is processed by siRNA machinery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8958F6-45F1-D049-8CCF-D19F1617DD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8"/>
          <a:stretch/>
        </p:blipFill>
        <p:spPr>
          <a:xfrm>
            <a:off x="0" y="2200287"/>
            <a:ext cx="5223486" cy="2995066"/>
          </a:xfrm>
          <a:prstGeom prst="rect">
            <a:avLst/>
          </a:prstGeom>
        </p:spPr>
      </p:pic>
      <p:pic>
        <p:nvPicPr>
          <p:cNvPr id="21" name="Picture 2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E0ED38-5416-E047-B666-4A13BC69489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8" r="6221"/>
          <a:stretch/>
        </p:blipFill>
        <p:spPr>
          <a:xfrm>
            <a:off x="4467069" y="2357737"/>
            <a:ext cx="7724931" cy="31683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125353-F982-ED4F-9946-3DC69C0633FC}"/>
              </a:ext>
            </a:extLst>
          </p:cNvPr>
          <p:cNvSpPr txBox="1"/>
          <p:nvPr/>
        </p:nvSpPr>
        <p:spPr>
          <a:xfrm>
            <a:off x="734519" y="1681332"/>
            <a:ext cx="4032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Anti-NS3/4A siRNA length count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F82B4B-EC8E-E24D-96AD-294C4B7D5036}"/>
              </a:ext>
            </a:extLst>
          </p:cNvPr>
          <p:cNvSpPr txBox="1"/>
          <p:nvPr/>
        </p:nvSpPr>
        <p:spPr>
          <a:xfrm>
            <a:off x="6813025" y="1662647"/>
            <a:ext cx="4032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u="sng" dirty="0"/>
              <a:t>Anti-NS3/4A positional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3914980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3ADC5D-87F9-444F-A125-5B7734B7A859}"/>
              </a:ext>
            </a:extLst>
          </p:cNvPr>
          <p:cNvSpPr txBox="1">
            <a:spLocks/>
          </p:cNvSpPr>
          <p:nvPr/>
        </p:nvSpPr>
        <p:spPr>
          <a:xfrm>
            <a:off x="230605" y="-95694"/>
            <a:ext cx="11730789" cy="8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Anti-NS3/4A transgenic lines are resistant to ZIKV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9333" r="74502" b="53667"/>
          <a:stretch/>
        </p:blipFill>
        <p:spPr>
          <a:xfrm>
            <a:off x="1577340" y="843512"/>
            <a:ext cx="4202137" cy="56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37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3ADC5D-87F9-444F-A125-5B7734B7A859}"/>
              </a:ext>
            </a:extLst>
          </p:cNvPr>
          <p:cNvSpPr txBox="1">
            <a:spLocks/>
          </p:cNvSpPr>
          <p:nvPr/>
        </p:nvSpPr>
        <p:spPr>
          <a:xfrm>
            <a:off x="230605" y="-95694"/>
            <a:ext cx="11730789" cy="8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Anti-NS3/4A transgenic lines are resistant to ZIKV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9333" r="57619" b="53667"/>
          <a:stretch/>
        </p:blipFill>
        <p:spPr>
          <a:xfrm>
            <a:off x="1577340" y="843512"/>
            <a:ext cx="7783830" cy="56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50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3ADC5D-87F9-444F-A125-5B7734B7A859}"/>
              </a:ext>
            </a:extLst>
          </p:cNvPr>
          <p:cNvSpPr txBox="1">
            <a:spLocks/>
          </p:cNvSpPr>
          <p:nvPr/>
        </p:nvSpPr>
        <p:spPr>
          <a:xfrm>
            <a:off x="230605" y="-95694"/>
            <a:ext cx="11730789" cy="8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Anti-NS3/4A transgenic lines are resistant to ZIKV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8" t="8834" r="33439" b="53832"/>
          <a:stretch/>
        </p:blipFill>
        <p:spPr>
          <a:xfrm>
            <a:off x="948690" y="738394"/>
            <a:ext cx="4640580" cy="58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91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3ADC5D-87F9-444F-A125-5B7734B7A859}"/>
              </a:ext>
            </a:extLst>
          </p:cNvPr>
          <p:cNvSpPr txBox="1">
            <a:spLocks/>
          </p:cNvSpPr>
          <p:nvPr/>
        </p:nvSpPr>
        <p:spPr>
          <a:xfrm>
            <a:off x="230605" y="-95694"/>
            <a:ext cx="11730789" cy="8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Anti-NS3/4A transgenic lines are resistant to ZIKV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ABF506-2116-AD45-B06C-320D5B68B5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11" r="19624"/>
          <a:stretch/>
        </p:blipFill>
        <p:spPr>
          <a:xfrm>
            <a:off x="7245066" y="1425416"/>
            <a:ext cx="1392650" cy="20129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FA8FD-72F6-9247-8783-A620391CF0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52"/>
          <a:stretch/>
        </p:blipFill>
        <p:spPr>
          <a:xfrm>
            <a:off x="8938092" y="1430635"/>
            <a:ext cx="1912714" cy="20129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F734E-C434-E44F-9890-6E2DB4C9FE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941663" y="4698762"/>
            <a:ext cx="2020036" cy="141323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3573A8-B1C7-2B4A-AA1D-20C3097A458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194" y="4377932"/>
            <a:ext cx="2159867" cy="20374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B3945A-9BFE-FC4E-9FDD-4CBFCE3556E7}"/>
              </a:ext>
            </a:extLst>
          </p:cNvPr>
          <p:cNvSpPr txBox="1"/>
          <p:nvPr/>
        </p:nvSpPr>
        <p:spPr>
          <a:xfrm>
            <a:off x="7502346" y="738394"/>
            <a:ext cx="303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HWE 14dpi PRVABC59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4804A-5FFD-C84A-9245-5B6AA847002F}"/>
              </a:ext>
            </a:extLst>
          </p:cNvPr>
          <p:cNvSpPr txBox="1"/>
          <p:nvPr/>
        </p:nvSpPr>
        <p:spPr>
          <a:xfrm>
            <a:off x="7315747" y="3729341"/>
            <a:ext cx="3535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/>
              <a:t>anti-ZIKV 14dpi PRVABC59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D87E1D-D5F5-1340-8829-74B8FAD8564C}"/>
              </a:ext>
            </a:extLst>
          </p:cNvPr>
          <p:cNvSpPr txBox="1"/>
          <p:nvPr/>
        </p:nvSpPr>
        <p:spPr>
          <a:xfrm>
            <a:off x="10213379" y="3029878"/>
            <a:ext cx="62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ZIKV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B61908-073D-2A4C-952E-137BCF1DA5D0}"/>
              </a:ext>
            </a:extLst>
          </p:cNvPr>
          <p:cNvSpPr txBox="1"/>
          <p:nvPr/>
        </p:nvSpPr>
        <p:spPr>
          <a:xfrm>
            <a:off x="7989625" y="3029878"/>
            <a:ext cx="627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ZIKV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48" t="8834" r="33439" b="53832"/>
          <a:stretch/>
        </p:blipFill>
        <p:spPr>
          <a:xfrm>
            <a:off x="948690" y="738394"/>
            <a:ext cx="4640580" cy="58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64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3ADC5D-87F9-444F-A125-5B7734B7A859}"/>
              </a:ext>
            </a:extLst>
          </p:cNvPr>
          <p:cNvSpPr txBox="1">
            <a:spLocks/>
          </p:cNvSpPr>
          <p:nvPr/>
        </p:nvSpPr>
        <p:spPr>
          <a:xfrm>
            <a:off x="230605" y="-95694"/>
            <a:ext cx="11730789" cy="8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Anti-NS3/4A are resistant to ZIKV due to midgut infection barrier (MIB)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23929F92-B632-2245-839C-F9CB40C3C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" t="47090" r="32340"/>
          <a:stretch/>
        </p:blipFill>
        <p:spPr bwMode="auto">
          <a:xfrm>
            <a:off x="494676" y="1723869"/>
            <a:ext cx="4916774" cy="31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E3017D3-F1C0-954F-A6BB-E0BBE52EC74A}"/>
              </a:ext>
            </a:extLst>
          </p:cNvPr>
          <p:cNvSpPr txBox="1"/>
          <p:nvPr/>
        </p:nvSpPr>
        <p:spPr>
          <a:xfrm>
            <a:off x="230605" y="6480848"/>
            <a:ext cx="1951661" cy="37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Franz et al., 2015</a:t>
            </a:r>
          </a:p>
        </p:txBody>
      </p:sp>
    </p:spTree>
    <p:extLst>
      <p:ext uri="{BB962C8B-B14F-4D97-AF65-F5344CB8AC3E}">
        <p14:creationId xmlns:p14="http://schemas.microsoft.com/office/powerpoint/2010/main" val="1683606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E3017D3-F1C0-954F-A6BB-E0BBE52EC74A}"/>
              </a:ext>
            </a:extLst>
          </p:cNvPr>
          <p:cNvSpPr txBox="1"/>
          <p:nvPr/>
        </p:nvSpPr>
        <p:spPr>
          <a:xfrm>
            <a:off x="230605" y="6480848"/>
            <a:ext cx="1951661" cy="37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Franz et al., 2015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19" t="49000" r="10102" b="17667"/>
          <a:stretch/>
        </p:blipFill>
        <p:spPr>
          <a:xfrm>
            <a:off x="5952220" y="964879"/>
            <a:ext cx="5543549" cy="5515969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3929F92-B632-2245-839C-F9CB40C3C6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0" t="47090" r="32340"/>
          <a:stretch/>
        </p:blipFill>
        <p:spPr bwMode="auto">
          <a:xfrm>
            <a:off x="494676" y="1723869"/>
            <a:ext cx="4916774" cy="31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insect on a white background&#10;&#10;Description automatically generated">
            <a:extLst>
              <a:ext uri="{FF2B5EF4-FFF2-40B4-BE49-F238E27FC236}">
                <a16:creationId xmlns:a16="http://schemas.microsoft.com/office/drawing/2014/main" id="{57FEC7BC-91C8-DC43-B497-C567AEB2FB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46" t="25164" r="30547" b="33852"/>
          <a:stretch/>
        </p:blipFill>
        <p:spPr>
          <a:xfrm>
            <a:off x="5486595" y="1847344"/>
            <a:ext cx="1993692" cy="187377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6B3D45A-0B0D-DF48-9449-BCFF20C68A89}"/>
              </a:ext>
            </a:extLst>
          </p:cNvPr>
          <p:cNvSpPr txBox="1">
            <a:spLocks/>
          </p:cNvSpPr>
          <p:nvPr/>
        </p:nvSpPr>
        <p:spPr>
          <a:xfrm>
            <a:off x="230605" y="-95694"/>
            <a:ext cx="11730789" cy="8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Anti-NS3/4A are resistant to ZIKV due to midgut infection barrier (MIB)</a:t>
            </a:r>
          </a:p>
        </p:txBody>
      </p:sp>
    </p:spTree>
    <p:extLst>
      <p:ext uri="{BB962C8B-B14F-4D97-AF65-F5344CB8AC3E}">
        <p14:creationId xmlns:p14="http://schemas.microsoft.com/office/powerpoint/2010/main" val="1734721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3ADC5D-87F9-444F-A125-5B7734B7A859}"/>
              </a:ext>
            </a:extLst>
          </p:cNvPr>
          <p:cNvSpPr txBox="1">
            <a:spLocks/>
          </p:cNvSpPr>
          <p:nvPr/>
        </p:nvSpPr>
        <p:spPr>
          <a:xfrm>
            <a:off x="230605" y="-95694"/>
            <a:ext cx="11730789" cy="8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Anti-NS3/4A resistance is virus strain-specific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B520EFE-6D75-D944-92B1-342C6CED57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" b="9726"/>
          <a:stretch/>
        </p:blipFill>
        <p:spPr>
          <a:xfrm>
            <a:off x="4727995" y="615891"/>
            <a:ext cx="5885041" cy="62421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09F85A-A4CE-9C41-B19B-F01CFB9CC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30" y="1621879"/>
            <a:ext cx="3920865" cy="321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654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DAF14-D63A-764C-B657-3B76711B1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372" y="943699"/>
            <a:ext cx="10515600" cy="54702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Successfully showed anti-ZIKV transgenics contain the IR gene, which is processed into siRNAs complementary to ZIKV genome</a:t>
            </a:r>
          </a:p>
          <a:p>
            <a:endParaRPr lang="en-US" dirty="0"/>
          </a:p>
          <a:p>
            <a:r>
              <a:rPr lang="en-US" dirty="0"/>
              <a:t>Transgenic cargo significantly inhibits ZIKV replication </a:t>
            </a:r>
            <a:r>
              <a:rPr lang="en-US" i="1" dirty="0"/>
              <a:t>in vivo </a:t>
            </a:r>
            <a:r>
              <a:rPr lang="en-US" dirty="0"/>
              <a:t>in a sequence-specific manner</a:t>
            </a:r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are testing multiple/different effector cargo at several genomic loci</a:t>
            </a:r>
          </a:p>
          <a:p>
            <a:endParaRPr lang="en-US" dirty="0"/>
          </a:p>
          <a:p>
            <a:r>
              <a:rPr lang="en-US" dirty="0"/>
              <a:t>We aim to couple the anti-pathogen effector cargo to a gene drive element for a population replacement vector control strategy</a:t>
            </a:r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3AFDD8-3032-A54F-9D76-74142DFA0484}"/>
              </a:ext>
            </a:extLst>
          </p:cNvPr>
          <p:cNvSpPr txBox="1">
            <a:spLocks/>
          </p:cNvSpPr>
          <p:nvPr/>
        </p:nvSpPr>
        <p:spPr>
          <a:xfrm>
            <a:off x="230605" y="136525"/>
            <a:ext cx="11730789" cy="8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Conclusions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1E75FA-B7A6-1B40-9070-4CB8740E786F}"/>
              </a:ext>
            </a:extLst>
          </p:cNvPr>
          <p:cNvSpPr txBox="1">
            <a:spLocks/>
          </p:cNvSpPr>
          <p:nvPr/>
        </p:nvSpPr>
        <p:spPr>
          <a:xfrm>
            <a:off x="230605" y="3011956"/>
            <a:ext cx="11730789" cy="834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2980950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4" y="76200"/>
            <a:ext cx="11953875" cy="925513"/>
          </a:xfrm>
        </p:spPr>
        <p:txBody>
          <a:bodyPr/>
          <a:lstStyle/>
          <a:p>
            <a:pPr algn="ctr"/>
            <a:r>
              <a:rPr lang="en-US" dirty="0"/>
              <a:t>Presentation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87413"/>
            <a:ext cx="10515600" cy="5675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Introduction</a:t>
            </a:r>
          </a:p>
          <a:p>
            <a:r>
              <a:rPr lang="en-US" i="1" dirty="0"/>
              <a:t>Aedes aegypti </a:t>
            </a:r>
            <a:r>
              <a:rPr lang="en-US" dirty="0"/>
              <a:t>innate immunity </a:t>
            </a:r>
          </a:p>
          <a:p>
            <a:r>
              <a:rPr lang="en-US" dirty="0"/>
              <a:t>Our transgenic approach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u="sng" dirty="0"/>
              <a:t>Results</a:t>
            </a:r>
          </a:p>
          <a:p>
            <a:r>
              <a:rPr lang="en-US" dirty="0"/>
              <a:t>Development of ZIKV-resistant </a:t>
            </a:r>
            <a:r>
              <a:rPr lang="en-US" i="1" dirty="0"/>
              <a:t>Ae. aegypti</a:t>
            </a:r>
            <a:endParaRPr lang="en-US" dirty="0"/>
          </a:p>
          <a:p>
            <a:r>
              <a:rPr lang="en-US" dirty="0"/>
              <a:t>Phenotyping transgenic mosquitoes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u="sng" dirty="0"/>
              <a:t>Future Directions</a:t>
            </a:r>
          </a:p>
          <a:p>
            <a:r>
              <a:rPr lang="en-US" dirty="0"/>
              <a:t>Additional anti-pathogen transgenic strategies</a:t>
            </a:r>
          </a:p>
          <a:p>
            <a:r>
              <a:rPr lang="en-US" dirty="0"/>
              <a:t>Population replacement approach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563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0F66A9-ACD1-CA4F-A7A5-64DB315D9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81100" y="-159677"/>
            <a:ext cx="72771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Acknowledgements</a:t>
            </a:r>
            <a:endParaRPr lang="en-US" baseline="-25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7672C1-ECB5-AB4A-AE28-6F6FAC4875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0975" y="887413"/>
            <a:ext cx="3344103" cy="25415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/>
              <a:t>CSU</a:t>
            </a:r>
          </a:p>
          <a:p>
            <a:r>
              <a:rPr lang="en-US" sz="2600" b="1" dirty="0"/>
              <a:t>Ken Olson</a:t>
            </a:r>
          </a:p>
          <a:p>
            <a:r>
              <a:rPr lang="en-US" sz="2600" b="1" dirty="0"/>
              <a:t>Irma Sanchez-Vargas</a:t>
            </a:r>
          </a:p>
          <a:p>
            <a:r>
              <a:rPr lang="en-US" sz="2600" dirty="0"/>
              <a:t>Susi Bennett</a:t>
            </a:r>
          </a:p>
          <a:p>
            <a:r>
              <a:rPr lang="en-US" sz="2600" dirty="0"/>
              <a:t>Gabby Ramirez</a:t>
            </a:r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1A9256F-2CD0-4943-9951-73539A69B3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975" y="3588787"/>
            <a:ext cx="3492500" cy="2619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u="sng" dirty="0"/>
              <a:t>University of Missouri</a:t>
            </a:r>
          </a:p>
          <a:p>
            <a:r>
              <a:rPr lang="en-US" sz="2600" b="1" dirty="0"/>
              <a:t>Alexander Franz</a:t>
            </a:r>
          </a:p>
          <a:p>
            <a:r>
              <a:rPr lang="en-US" sz="2600" b="1" dirty="0"/>
              <a:t>Bill Reid</a:t>
            </a:r>
          </a:p>
          <a:p>
            <a:r>
              <a:rPr lang="en-US" sz="2600" dirty="0"/>
              <a:t>Roxy </a:t>
            </a:r>
            <a:r>
              <a:rPr lang="en-US" sz="2600" dirty="0" err="1"/>
              <a:t>Juncu</a:t>
            </a:r>
            <a:endParaRPr lang="en-US" sz="2600" dirty="0"/>
          </a:p>
          <a:p>
            <a:r>
              <a:rPr lang="en-US" sz="2600" dirty="0" err="1"/>
              <a:t>Jingyi</a:t>
            </a:r>
            <a:r>
              <a:rPr lang="en-US" sz="2600" dirty="0"/>
              <a:t> Lin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75473197-07FB-2A44-8482-FA2F13590BB4}"/>
              </a:ext>
            </a:extLst>
          </p:cNvPr>
          <p:cNvSpPr txBox="1">
            <a:spLocks/>
          </p:cNvSpPr>
          <p:nvPr/>
        </p:nvSpPr>
        <p:spPr>
          <a:xfrm>
            <a:off x="3525078" y="4733166"/>
            <a:ext cx="4085978" cy="1506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Funding: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CSU MIP IDR2N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NIH GPP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NIH R01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13CE0E-CC67-3D43-B528-A24DF4D88A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734"/>
          <a:stretch/>
        </p:blipFill>
        <p:spPr>
          <a:xfrm>
            <a:off x="6325402" y="984702"/>
            <a:ext cx="5685623" cy="2022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F72A95-8866-FF4E-94E3-F350D45DDD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2" t="20182" r="12010"/>
          <a:stretch/>
        </p:blipFill>
        <p:spPr>
          <a:xfrm>
            <a:off x="7244418" y="3450940"/>
            <a:ext cx="4052572" cy="3026981"/>
          </a:xfrm>
          <a:prstGeom prst="rect">
            <a:avLst/>
          </a:prstGeom>
        </p:spPr>
      </p:pic>
      <p:sp>
        <p:nvSpPr>
          <p:cNvPr id="10" name="Content Placeholder 1">
            <a:extLst>
              <a:ext uri="{FF2B5EF4-FFF2-40B4-BE49-F238E27FC236}">
                <a16:creationId xmlns:a16="http://schemas.microsoft.com/office/drawing/2014/main" id="{F4A1B215-8CEF-174D-8F77-78F4FD9A9DB0}"/>
              </a:ext>
            </a:extLst>
          </p:cNvPr>
          <p:cNvSpPr txBox="1">
            <a:spLocks/>
          </p:cNvSpPr>
          <p:nvPr/>
        </p:nvSpPr>
        <p:spPr>
          <a:xfrm>
            <a:off x="3638498" y="1015951"/>
            <a:ext cx="3492500" cy="25415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Claudia </a:t>
            </a:r>
            <a:r>
              <a:rPr lang="en-US" sz="2600" dirty="0" err="1"/>
              <a:t>Reuckert</a:t>
            </a:r>
            <a:endParaRPr lang="en-US" sz="2600" dirty="0"/>
          </a:p>
          <a:p>
            <a:r>
              <a:rPr lang="en-US" sz="2600" dirty="0"/>
              <a:t>Rebekah </a:t>
            </a:r>
            <a:r>
              <a:rPr lang="en-US" sz="2600" dirty="0" err="1"/>
              <a:t>Kading</a:t>
            </a:r>
            <a:endParaRPr lang="en-US" sz="2600" dirty="0"/>
          </a:p>
          <a:p>
            <a:r>
              <a:rPr lang="en-US" sz="2600" dirty="0" err="1"/>
              <a:t>Tecca</a:t>
            </a:r>
            <a:r>
              <a:rPr lang="en-US" sz="2600" dirty="0"/>
              <a:t> </a:t>
            </a:r>
            <a:r>
              <a:rPr lang="en-US" sz="2600" dirty="0" err="1"/>
              <a:t>Magalhaes</a:t>
            </a:r>
            <a:endParaRPr lang="en-US" sz="2600" dirty="0"/>
          </a:p>
          <a:p>
            <a:r>
              <a:rPr lang="en-US" sz="2600" dirty="0"/>
              <a:t>Sequencing Core:</a:t>
            </a:r>
          </a:p>
          <a:p>
            <a:pPr lvl="1"/>
            <a:r>
              <a:rPr lang="en-US" sz="2200" dirty="0"/>
              <a:t>Mark </a:t>
            </a:r>
            <a:r>
              <a:rPr lang="en-US" sz="2200" dirty="0" err="1"/>
              <a:t>Stenglein</a:t>
            </a:r>
            <a:endParaRPr lang="en-US" sz="2200" dirty="0"/>
          </a:p>
          <a:p>
            <a:pPr lvl="1"/>
            <a:r>
              <a:rPr lang="en-US" sz="2200" dirty="0"/>
              <a:t>Justin Lee</a:t>
            </a:r>
          </a:p>
          <a:p>
            <a:pPr lvl="1"/>
            <a:r>
              <a:rPr lang="en-US" sz="2200" dirty="0"/>
              <a:t>Marylee Layton</a:t>
            </a:r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FBD8DBE-21BB-C044-BB19-7D07E2B250C8}"/>
              </a:ext>
            </a:extLst>
          </p:cNvPr>
          <p:cNvSpPr txBox="1">
            <a:spLocks/>
          </p:cNvSpPr>
          <p:nvPr/>
        </p:nvSpPr>
        <p:spPr>
          <a:xfrm>
            <a:off x="3525078" y="3588787"/>
            <a:ext cx="3492500" cy="261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600" b="1" u="sng" dirty="0"/>
              <a:t>Notre Dame</a:t>
            </a:r>
          </a:p>
          <a:p>
            <a:r>
              <a:rPr lang="en-US" sz="2600" dirty="0"/>
              <a:t>Malcolm Fraser</a:t>
            </a:r>
          </a:p>
        </p:txBody>
      </p:sp>
    </p:spTree>
    <p:extLst>
      <p:ext uri="{BB962C8B-B14F-4D97-AF65-F5344CB8AC3E}">
        <p14:creationId xmlns:p14="http://schemas.microsoft.com/office/powerpoint/2010/main" val="3975318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AB282D3-0645-F94D-A150-D3E2BD5DADDC}"/>
              </a:ext>
            </a:extLst>
          </p:cNvPr>
          <p:cNvSpPr txBox="1">
            <a:spLocks/>
          </p:cNvSpPr>
          <p:nvPr/>
        </p:nvSpPr>
        <p:spPr>
          <a:xfrm>
            <a:off x="228599" y="76200"/>
            <a:ext cx="11668125" cy="925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i="1" dirty="0" err="1"/>
              <a:t>Aedes</a:t>
            </a:r>
            <a:r>
              <a:rPr lang="en-US" i="1" dirty="0"/>
              <a:t> </a:t>
            </a:r>
            <a:r>
              <a:rPr lang="en-US" i="1" dirty="0" err="1"/>
              <a:t>aegypti</a:t>
            </a:r>
            <a:r>
              <a:rPr lang="en-US" i="1" dirty="0"/>
              <a:t> </a:t>
            </a:r>
            <a:r>
              <a:rPr lang="en-US" dirty="0"/>
              <a:t>mosquitoes transmit several arboviruses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EF1903-279B-C349-9C36-88BD14E35524}"/>
              </a:ext>
            </a:extLst>
          </p:cNvPr>
          <p:cNvSpPr txBox="1"/>
          <p:nvPr/>
        </p:nvSpPr>
        <p:spPr>
          <a:xfrm>
            <a:off x="3019805" y="4299658"/>
            <a:ext cx="78630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Competent to many viruses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Anthropophilic/urban breeding 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Multiple bloodmeals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Lifespan &gt; virus extrinsic incubation period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133118" y="1478986"/>
            <a:ext cx="1166715" cy="4748683"/>
            <a:chOff x="2899653" y="1456757"/>
            <a:chExt cx="1166715" cy="4748683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9653" y="5038725"/>
              <a:ext cx="1166715" cy="1166715"/>
            </a:xfrm>
            <a:prstGeom prst="rect">
              <a:avLst/>
            </a:prstGeom>
          </p:spPr>
        </p:pic>
        <p:pic>
          <p:nvPicPr>
            <p:cNvPr id="2054" name="Picture 6" descr="Fig. 1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851" t="5037" r="22886" b="49433"/>
            <a:stretch/>
          </p:blipFill>
          <p:spPr bwMode="auto">
            <a:xfrm>
              <a:off x="2961462" y="3359771"/>
              <a:ext cx="1043099" cy="10527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Fig. 1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53" t="54657" r="22886"/>
            <a:stretch/>
          </p:blipFill>
          <p:spPr bwMode="auto">
            <a:xfrm>
              <a:off x="2961462" y="1456757"/>
              <a:ext cx="1044165" cy="1017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005080F-AB47-6D41-9135-339826B0BBF7}"/>
              </a:ext>
            </a:extLst>
          </p:cNvPr>
          <p:cNvSpPr txBox="1"/>
          <p:nvPr/>
        </p:nvSpPr>
        <p:spPr>
          <a:xfrm>
            <a:off x="5715000" y="6488668"/>
            <a:ext cx="749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Virus images adapted from Campos et al., 2018 </a:t>
            </a:r>
            <a:r>
              <a:rPr lang="en-US" i="1" dirty="0"/>
              <a:t>Nature Immunology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FEACB-E3D2-9E47-AAB9-8F1DD6FE043B}"/>
              </a:ext>
            </a:extLst>
          </p:cNvPr>
          <p:cNvSpPr txBox="1"/>
          <p:nvPr/>
        </p:nvSpPr>
        <p:spPr>
          <a:xfrm>
            <a:off x="208048" y="1643531"/>
            <a:ext cx="839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ZIKV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047899-AA23-0345-B8C7-1AD90FA1EF6E}"/>
              </a:ext>
            </a:extLst>
          </p:cNvPr>
          <p:cNvSpPr txBox="1"/>
          <p:nvPr/>
        </p:nvSpPr>
        <p:spPr>
          <a:xfrm>
            <a:off x="115894" y="3646776"/>
            <a:ext cx="11667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DENV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FEC8B3-1B94-4C45-8E0C-69BCCACA2CDF}"/>
              </a:ext>
            </a:extLst>
          </p:cNvPr>
          <p:cNvSpPr txBox="1"/>
          <p:nvPr/>
        </p:nvSpPr>
        <p:spPr>
          <a:xfrm>
            <a:off x="115894" y="5382701"/>
            <a:ext cx="12274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CHIKV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15B395E9-193D-9B41-8DBD-D03FD4942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20" r="7494" b="58610"/>
          <a:stretch/>
        </p:blipFill>
        <p:spPr bwMode="auto">
          <a:xfrm>
            <a:off x="3019805" y="1349170"/>
            <a:ext cx="6717016" cy="264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909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B57A13B-0B38-6849-B670-B37F4E60C093}"/>
              </a:ext>
            </a:extLst>
          </p:cNvPr>
          <p:cNvSpPr txBox="1">
            <a:spLocks/>
          </p:cNvSpPr>
          <p:nvPr/>
        </p:nvSpPr>
        <p:spPr>
          <a:xfrm>
            <a:off x="431275" y="0"/>
            <a:ext cx="11899075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i="1" dirty="0" err="1"/>
              <a:t>Aedes</a:t>
            </a:r>
            <a:r>
              <a:rPr lang="en-US" sz="3400" i="1" dirty="0"/>
              <a:t> </a:t>
            </a:r>
            <a:r>
              <a:rPr lang="en-US" sz="3400" i="1" dirty="0" err="1"/>
              <a:t>aegypti</a:t>
            </a:r>
            <a:r>
              <a:rPr lang="en-US" sz="3400" i="1" dirty="0"/>
              <a:t> </a:t>
            </a:r>
            <a:r>
              <a:rPr lang="en-US" sz="3400" dirty="0"/>
              <a:t>RNAi antiviral immunity: The siRNA pathway</a:t>
            </a:r>
            <a:endParaRPr lang="en-US" sz="3400" i="1" dirty="0"/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61D5B98A-1E93-E34C-9A3E-39AE4C4DBB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47" y="672809"/>
            <a:ext cx="4417994" cy="61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8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7385092" y="5727715"/>
            <a:ext cx="741875" cy="47580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6148387" y="571955"/>
            <a:ext cx="5209504" cy="5738645"/>
            <a:chOff x="4768327" y="643885"/>
            <a:chExt cx="5209504" cy="5738645"/>
          </a:xfrm>
        </p:grpSpPr>
        <p:grpSp>
          <p:nvGrpSpPr>
            <p:cNvPr id="26" name="Group 25"/>
            <p:cNvGrpSpPr/>
            <p:nvPr/>
          </p:nvGrpSpPr>
          <p:grpSpPr>
            <a:xfrm>
              <a:off x="4829918" y="643885"/>
              <a:ext cx="5112260" cy="5587930"/>
              <a:chOff x="4925859" y="597764"/>
              <a:chExt cx="5112260" cy="558793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494"/>
              <a:stretch/>
            </p:blipFill>
            <p:spPr>
              <a:xfrm>
                <a:off x="4925859" y="597764"/>
                <a:ext cx="5112260" cy="5522848"/>
              </a:xfrm>
              <a:prstGeom prst="rect">
                <a:avLst/>
              </a:prstGeom>
              <a:effectLst/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9253863" y="5709891"/>
                <a:ext cx="741875" cy="47580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290911" y="6013198"/>
              <a:ext cx="686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Dcr2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 rot="16200000">
              <a:off x="3233717" y="3239671"/>
              <a:ext cx="3592439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DENV2 PFU/mosquito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7888570" y="6583351"/>
            <a:ext cx="4302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/>
              <a:t>Sanchez-Vargas et al., 2009, </a:t>
            </a:r>
            <a:r>
              <a:rPr lang="en-US" i="1" dirty="0"/>
              <a:t>PLOS Pathogens</a:t>
            </a:r>
            <a:endParaRPr lang="en-US" dirty="0"/>
          </a:p>
        </p:txBody>
      </p:sp>
      <p:pic>
        <p:nvPicPr>
          <p:cNvPr id="6" name="Picture 5" descr="A picture containing fruit&#10;&#10;Description automatically generated">
            <a:extLst>
              <a:ext uri="{FF2B5EF4-FFF2-40B4-BE49-F238E27FC236}">
                <a16:creationId xmlns:a16="http://schemas.microsoft.com/office/drawing/2014/main" id="{0021EBC2-913B-C346-A496-4B507012D0C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2" t="24906" r="46007" b="57656"/>
          <a:stretch/>
        </p:blipFill>
        <p:spPr>
          <a:xfrm>
            <a:off x="9700789" y="5702639"/>
            <a:ext cx="846087" cy="663674"/>
          </a:xfrm>
          <a:prstGeom prst="rect">
            <a:avLst/>
          </a:prstGeom>
        </p:spPr>
      </p:pic>
      <p:pic>
        <p:nvPicPr>
          <p:cNvPr id="52" name="Picture 51" descr="A picture containing fruit&#10;&#10;Description automatically generated">
            <a:extLst>
              <a:ext uri="{FF2B5EF4-FFF2-40B4-BE49-F238E27FC236}">
                <a16:creationId xmlns:a16="http://schemas.microsoft.com/office/drawing/2014/main" id="{9FA72822-3276-964D-B888-06DC5A1C63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5" t="24906" r="67505" b="57656"/>
          <a:stretch/>
        </p:blipFill>
        <p:spPr>
          <a:xfrm>
            <a:off x="10576559" y="5753023"/>
            <a:ext cx="822669" cy="627023"/>
          </a:xfrm>
          <a:prstGeom prst="rect">
            <a:avLst/>
          </a:prstGeom>
        </p:spPr>
      </p:pic>
      <p:pic>
        <p:nvPicPr>
          <p:cNvPr id="53" name="Picture 52" descr="A picture containing fruit&#10;&#10;Description automatically generated">
            <a:extLst>
              <a:ext uri="{FF2B5EF4-FFF2-40B4-BE49-F238E27FC236}">
                <a16:creationId xmlns:a16="http://schemas.microsoft.com/office/drawing/2014/main" id="{8C1AA410-DB38-5F43-B719-448489DA3DF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59" t="24906" r="16979" b="55903"/>
          <a:stretch/>
        </p:blipFill>
        <p:spPr>
          <a:xfrm>
            <a:off x="8739473" y="5693525"/>
            <a:ext cx="1046855" cy="672788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8ADEBCD-8992-824A-BA4A-4F0F197FE936}"/>
              </a:ext>
            </a:extLst>
          </p:cNvPr>
          <p:cNvCxnSpPr/>
          <p:nvPr/>
        </p:nvCxnSpPr>
        <p:spPr>
          <a:xfrm flipV="1">
            <a:off x="9024614" y="5666290"/>
            <a:ext cx="554933" cy="67278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BF97CB1-95AD-A143-9DC5-57DA1CCB4229}"/>
              </a:ext>
            </a:extLst>
          </p:cNvPr>
          <p:cNvCxnSpPr/>
          <p:nvPr/>
        </p:nvCxnSpPr>
        <p:spPr>
          <a:xfrm flipV="1">
            <a:off x="9857205" y="5720647"/>
            <a:ext cx="554933" cy="67278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F185993-73A7-F942-87AD-2D1DA9ABE2E8}"/>
              </a:ext>
            </a:extLst>
          </p:cNvPr>
          <p:cNvCxnSpPr/>
          <p:nvPr/>
        </p:nvCxnSpPr>
        <p:spPr>
          <a:xfrm flipV="1">
            <a:off x="10629634" y="5758409"/>
            <a:ext cx="554933" cy="672787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itle 1">
            <a:extLst>
              <a:ext uri="{FF2B5EF4-FFF2-40B4-BE49-F238E27FC236}">
                <a16:creationId xmlns:a16="http://schemas.microsoft.com/office/drawing/2014/main" id="{A3F290DC-AE3E-3E47-80E9-FC0E339A92B6}"/>
              </a:ext>
            </a:extLst>
          </p:cNvPr>
          <p:cNvSpPr txBox="1">
            <a:spLocks/>
          </p:cNvSpPr>
          <p:nvPr/>
        </p:nvSpPr>
        <p:spPr>
          <a:xfrm>
            <a:off x="431275" y="0"/>
            <a:ext cx="11899075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i="1" dirty="0" err="1"/>
              <a:t>Aedes</a:t>
            </a:r>
            <a:r>
              <a:rPr lang="en-US" sz="3400" i="1" dirty="0"/>
              <a:t> </a:t>
            </a:r>
            <a:r>
              <a:rPr lang="en-US" sz="3400" i="1" dirty="0" err="1"/>
              <a:t>aegypti</a:t>
            </a:r>
            <a:r>
              <a:rPr lang="en-US" sz="3400" i="1" dirty="0"/>
              <a:t> </a:t>
            </a:r>
            <a:r>
              <a:rPr lang="en-US" sz="3400" dirty="0"/>
              <a:t>RNAi antiviral immunity: The siRNA pathway</a:t>
            </a:r>
            <a:endParaRPr lang="en-US" sz="3400" i="1" dirty="0"/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0E2805E6-0CDC-804B-86B5-109F2D6DA67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347" y="672809"/>
            <a:ext cx="4417994" cy="618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36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BDE04E6D-33F8-0C41-A094-25F3AA774D9C}"/>
              </a:ext>
            </a:extLst>
          </p:cNvPr>
          <p:cNvSpPr txBox="1">
            <a:spLocks/>
          </p:cNvSpPr>
          <p:nvPr/>
        </p:nvSpPr>
        <p:spPr>
          <a:xfrm>
            <a:off x="146462" y="62305"/>
            <a:ext cx="11899075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i="1" dirty="0" err="1"/>
              <a:t>Aedes</a:t>
            </a:r>
            <a:r>
              <a:rPr lang="en-US" sz="3400" i="1" dirty="0"/>
              <a:t> </a:t>
            </a:r>
            <a:r>
              <a:rPr lang="en-US" sz="3400" i="1" dirty="0" err="1"/>
              <a:t>aegypti</a:t>
            </a:r>
            <a:r>
              <a:rPr lang="en-US" sz="3400" i="1" dirty="0"/>
              <a:t> </a:t>
            </a:r>
            <a:r>
              <a:rPr lang="en-US" sz="3400" dirty="0"/>
              <a:t>RNAi antiviral immunity: The siRNA pathway</a:t>
            </a:r>
            <a:endParaRPr lang="en-US" sz="34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23902A-E05D-CC4A-83D5-AAABFE170A0B}"/>
              </a:ext>
            </a:extLst>
          </p:cNvPr>
          <p:cNvSpPr txBox="1"/>
          <p:nvPr/>
        </p:nvSpPr>
        <p:spPr>
          <a:xfrm>
            <a:off x="273081" y="779602"/>
            <a:ext cx="608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DENV-2 resistant transgenic mosquito strategy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2BEF07F2-DA1B-CA49-BEB6-204672E7B8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r="10874" b="17154"/>
          <a:stretch/>
        </p:blipFill>
        <p:spPr>
          <a:xfrm>
            <a:off x="1049310" y="1183424"/>
            <a:ext cx="4077326" cy="561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2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>
            <a:extLst>
              <a:ext uri="{FF2B5EF4-FFF2-40B4-BE49-F238E27FC236}">
                <a16:creationId xmlns:a16="http://schemas.microsoft.com/office/drawing/2014/main" id="{BDE04E6D-33F8-0C41-A094-25F3AA774D9C}"/>
              </a:ext>
            </a:extLst>
          </p:cNvPr>
          <p:cNvSpPr txBox="1">
            <a:spLocks/>
          </p:cNvSpPr>
          <p:nvPr/>
        </p:nvSpPr>
        <p:spPr>
          <a:xfrm>
            <a:off x="146462" y="62305"/>
            <a:ext cx="11899075" cy="72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400" i="1" dirty="0" err="1"/>
              <a:t>Aedes</a:t>
            </a:r>
            <a:r>
              <a:rPr lang="en-US" sz="3400" i="1" dirty="0"/>
              <a:t> </a:t>
            </a:r>
            <a:r>
              <a:rPr lang="en-US" sz="3400" i="1" dirty="0" err="1"/>
              <a:t>aegypti</a:t>
            </a:r>
            <a:r>
              <a:rPr lang="en-US" sz="3400" i="1" dirty="0"/>
              <a:t> </a:t>
            </a:r>
            <a:r>
              <a:rPr lang="en-US" sz="3400" dirty="0"/>
              <a:t>RNAi antiviral immunity: The siRNA pathway</a:t>
            </a:r>
            <a:endParaRPr lang="en-US" sz="3400" i="1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C4F5ED2-EA53-314A-AB8F-5AF040F1F63B}"/>
              </a:ext>
            </a:extLst>
          </p:cNvPr>
          <p:cNvSpPr txBox="1"/>
          <p:nvPr/>
        </p:nvSpPr>
        <p:spPr>
          <a:xfrm>
            <a:off x="273081" y="779602"/>
            <a:ext cx="608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DENV-2 resistant transgenic mosquito strategy</a:t>
            </a:r>
          </a:p>
        </p:txBody>
      </p:sp>
      <p:pic>
        <p:nvPicPr>
          <p:cNvPr id="68" name="Picture 6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AB4AD74-6052-444D-94E6-7AD025E677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" r="10874" b="17154"/>
          <a:stretch/>
        </p:blipFill>
        <p:spPr>
          <a:xfrm>
            <a:off x="1049310" y="1183424"/>
            <a:ext cx="4077326" cy="5612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94" t="49000" r="46191" b="13167"/>
          <a:stretch/>
        </p:blipFill>
        <p:spPr>
          <a:xfrm>
            <a:off x="6249466" y="789710"/>
            <a:ext cx="4446244" cy="58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231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2172F-7D93-884E-8D8F-4AB001E91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0246"/>
            <a:ext cx="12192000" cy="42907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4800" dirty="0"/>
              <a:t>Study Objective:</a:t>
            </a:r>
          </a:p>
          <a:p>
            <a:pPr marL="0" indent="0" algn="ctr">
              <a:buNone/>
            </a:pPr>
            <a:endParaRPr lang="en-US" sz="4800" dirty="0"/>
          </a:p>
          <a:p>
            <a:pPr marL="0" indent="0" algn="ctr">
              <a:buNone/>
            </a:pPr>
            <a:r>
              <a:rPr lang="en-US" sz="4800" dirty="0"/>
              <a:t>Develop transgenic </a:t>
            </a:r>
            <a:r>
              <a:rPr lang="en-US" sz="4800" i="1" dirty="0"/>
              <a:t>Ae aegypti </a:t>
            </a:r>
            <a:r>
              <a:rPr lang="en-US" sz="4800" dirty="0"/>
              <a:t>that exploit siRNA immunity and are resistant to ZIKV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788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06642" y="580"/>
            <a:ext cx="8229600" cy="765629"/>
          </a:xfrm>
        </p:spPr>
        <p:txBody>
          <a:bodyPr>
            <a:normAutofit/>
          </a:bodyPr>
          <a:lstStyle/>
          <a:p>
            <a:r>
              <a:rPr lang="en-US" sz="3200" dirty="0"/>
              <a:t>Determination of anti-ZIKV IR sequence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2056268" y="626244"/>
            <a:ext cx="7729090" cy="1370907"/>
            <a:chOff x="0" y="833201"/>
            <a:chExt cx="9144000" cy="17930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32384"/>
              <a:ext cx="9144000" cy="1393902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>
              <a:off x="3809652" y="1232383"/>
              <a:ext cx="3375218" cy="1671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809652" y="833201"/>
              <a:ext cx="3375218" cy="483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Conserved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777730" y="2137464"/>
              <a:ext cx="1136212" cy="483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~500bp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5906688" y="6529273"/>
            <a:ext cx="6405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err="1"/>
              <a:t>Magalhaes</a:t>
            </a:r>
            <a:r>
              <a:rPr lang="en-US" dirty="0"/>
              <a:t> et al., 2019, </a:t>
            </a:r>
            <a:r>
              <a:rPr lang="en-US" i="1" dirty="0"/>
              <a:t>Insect Biochemistry and Molecular Biology</a:t>
            </a:r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38DDED6-13C5-FB40-8927-0D1962679F9F}"/>
              </a:ext>
            </a:extLst>
          </p:cNvPr>
          <p:cNvGrpSpPr/>
          <p:nvPr/>
        </p:nvGrpSpPr>
        <p:grpSpPr>
          <a:xfrm>
            <a:off x="3309278" y="2325210"/>
            <a:ext cx="4820099" cy="4199664"/>
            <a:chOff x="3318607" y="2440580"/>
            <a:chExt cx="4820099" cy="419966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7A86DE6-4DC3-4141-801F-3252B4BD82C2}"/>
                </a:ext>
              </a:extLst>
            </p:cNvPr>
            <p:cNvGrpSpPr/>
            <p:nvPr/>
          </p:nvGrpSpPr>
          <p:grpSpPr>
            <a:xfrm>
              <a:off x="3318607" y="2440580"/>
              <a:ext cx="4820099" cy="4199664"/>
              <a:chOff x="4724896" y="1792444"/>
              <a:chExt cx="4820099" cy="4199664"/>
            </a:xfrm>
          </p:grpSpPr>
          <p:pic>
            <p:nvPicPr>
              <p:cNvPr id="16" name="Picture 15" descr="A close up of text on a white background&#10;&#10;Description automatically generated">
                <a:extLst>
                  <a:ext uri="{FF2B5EF4-FFF2-40B4-BE49-F238E27FC236}">
                    <a16:creationId xmlns:a16="http://schemas.microsoft.com/office/drawing/2014/main" id="{AEBECE3B-907E-E349-83FF-FA8CFF31A3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03" t="4347" b="68376"/>
              <a:stretch/>
            </p:blipFill>
            <p:spPr>
              <a:xfrm>
                <a:off x="5080959" y="2337933"/>
                <a:ext cx="4464036" cy="3654175"/>
              </a:xfrm>
              <a:prstGeom prst="rect">
                <a:avLst/>
              </a:prstGeom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011160" y="1792444"/>
                <a:ext cx="3332603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u="sng" dirty="0"/>
                  <a:t>14dpi ZIKV PRVABC59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 rot="16200000">
                <a:off x="3572913" y="2944428"/>
                <a:ext cx="313496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Whole mosquitoes</a:t>
                </a:r>
              </a:p>
              <a:p>
                <a:r>
                  <a:rPr lang="en-US" sz="2400" dirty="0"/>
                  <a:t>Log</a:t>
                </a:r>
                <a:r>
                  <a:rPr lang="en-US" sz="2400" baseline="-25000" dirty="0"/>
                  <a:t>10</a:t>
                </a:r>
                <a:r>
                  <a:rPr lang="en-US" sz="2400" dirty="0"/>
                  <a:t>  PFU/mL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2590105-357B-1E4B-9092-F398C6337E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21460" y="5239738"/>
                <a:ext cx="0" cy="527916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FDDB9E1-1488-6D40-8325-C652E012F946}"/>
                </a:ext>
              </a:extLst>
            </p:cNvPr>
            <p:cNvSpPr/>
            <p:nvPr/>
          </p:nvSpPr>
          <p:spPr>
            <a:xfrm>
              <a:off x="4604871" y="2933654"/>
              <a:ext cx="2273218" cy="4429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37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7791</TotalTime>
  <Words>1316</Words>
  <Application>Microsoft Macintosh PowerPoint</Application>
  <PresentationFormat>Widescreen</PresentationFormat>
  <Paragraphs>182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Genetically engineered resistance to Zika virus in Aedes aegypti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Determination of anti-ZIKV IR sequence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Acknowledgements</vt:lpstr>
    </vt:vector>
  </TitlesOfParts>
  <Company>CVMBS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Zika Virus Resistance in Transgenic Aedes aegypti</dc:title>
  <dc:creator>Williams,Adeline</dc:creator>
  <cp:lastModifiedBy>Williams,Adeline</cp:lastModifiedBy>
  <cp:revision>149</cp:revision>
  <dcterms:created xsi:type="dcterms:W3CDTF">2019-10-19T21:10:14Z</dcterms:created>
  <dcterms:modified xsi:type="dcterms:W3CDTF">2020-06-15T02:27:10Z</dcterms:modified>
</cp:coreProperties>
</file>